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5" r:id="rId1"/>
  </p:sldMasterIdLst>
  <p:notesMasterIdLst>
    <p:notesMasterId r:id="rId15"/>
  </p:notesMasterIdLst>
  <p:handoutMasterIdLst>
    <p:handoutMasterId r:id="rId16"/>
  </p:handoutMasterIdLst>
  <p:sldIdLst>
    <p:sldId id="347" r:id="rId2"/>
    <p:sldId id="366" r:id="rId3"/>
    <p:sldId id="368" r:id="rId4"/>
    <p:sldId id="369" r:id="rId5"/>
    <p:sldId id="373" r:id="rId6"/>
    <p:sldId id="374" r:id="rId7"/>
    <p:sldId id="370" r:id="rId8"/>
    <p:sldId id="375" r:id="rId9"/>
    <p:sldId id="376" r:id="rId10"/>
    <p:sldId id="371" r:id="rId11"/>
    <p:sldId id="377" r:id="rId12"/>
    <p:sldId id="378" r:id="rId13"/>
    <p:sldId id="379" r:id="rId14"/>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ＭＳ Ｐゴシック" charset="-128"/>
        <a:cs typeface="+mn-cs"/>
      </a:defRPr>
    </a:lvl1pPr>
    <a:lvl2pPr marL="457200" algn="l" rtl="0" fontAlgn="base">
      <a:spcBef>
        <a:spcPct val="0"/>
      </a:spcBef>
      <a:spcAft>
        <a:spcPct val="0"/>
      </a:spcAft>
      <a:defRPr kern="1200">
        <a:solidFill>
          <a:schemeClr val="tx1"/>
        </a:solidFill>
        <a:latin typeface="Arial" charset="0"/>
        <a:ea typeface="ＭＳ Ｐゴシック" charset="-128"/>
        <a:cs typeface="+mn-cs"/>
      </a:defRPr>
    </a:lvl2pPr>
    <a:lvl3pPr marL="914400" algn="l" rtl="0" fontAlgn="base">
      <a:spcBef>
        <a:spcPct val="0"/>
      </a:spcBef>
      <a:spcAft>
        <a:spcPct val="0"/>
      </a:spcAft>
      <a:defRPr kern="1200">
        <a:solidFill>
          <a:schemeClr val="tx1"/>
        </a:solidFill>
        <a:latin typeface="Arial" charset="0"/>
        <a:ea typeface="ＭＳ Ｐゴシック" charset="-128"/>
        <a:cs typeface="+mn-cs"/>
      </a:defRPr>
    </a:lvl3pPr>
    <a:lvl4pPr marL="1371600" algn="l" rtl="0" fontAlgn="base">
      <a:spcBef>
        <a:spcPct val="0"/>
      </a:spcBef>
      <a:spcAft>
        <a:spcPct val="0"/>
      </a:spcAft>
      <a:defRPr kern="1200">
        <a:solidFill>
          <a:schemeClr val="tx1"/>
        </a:solidFill>
        <a:latin typeface="Arial" charset="0"/>
        <a:ea typeface="ＭＳ Ｐゴシック" charset="-128"/>
        <a:cs typeface="+mn-cs"/>
      </a:defRPr>
    </a:lvl4pPr>
    <a:lvl5pPr marL="1828800" algn="l" rtl="0" fontAlgn="base">
      <a:spcBef>
        <a:spcPct val="0"/>
      </a:spcBef>
      <a:spcAft>
        <a:spcPct val="0"/>
      </a:spcAft>
      <a:defRPr kern="1200">
        <a:solidFill>
          <a:schemeClr val="tx1"/>
        </a:solidFill>
        <a:latin typeface="Arial" charset="0"/>
        <a:ea typeface="ＭＳ Ｐゴシック" charset="-128"/>
        <a:cs typeface="+mn-cs"/>
      </a:defRPr>
    </a:lvl5pPr>
    <a:lvl6pPr marL="2286000" algn="l" defTabSz="914400" rtl="0" eaLnBrk="1" latinLnBrk="0" hangingPunct="1">
      <a:defRPr kern="1200">
        <a:solidFill>
          <a:schemeClr val="tx1"/>
        </a:solidFill>
        <a:latin typeface="Arial" charset="0"/>
        <a:ea typeface="ＭＳ Ｐゴシック" charset="-128"/>
        <a:cs typeface="+mn-cs"/>
      </a:defRPr>
    </a:lvl6pPr>
    <a:lvl7pPr marL="2743200" algn="l" defTabSz="914400" rtl="0" eaLnBrk="1" latinLnBrk="0" hangingPunct="1">
      <a:defRPr kern="1200">
        <a:solidFill>
          <a:schemeClr val="tx1"/>
        </a:solidFill>
        <a:latin typeface="Arial" charset="0"/>
        <a:ea typeface="ＭＳ Ｐゴシック" charset="-128"/>
        <a:cs typeface="+mn-cs"/>
      </a:defRPr>
    </a:lvl7pPr>
    <a:lvl8pPr marL="3200400" algn="l" defTabSz="914400" rtl="0" eaLnBrk="1" latinLnBrk="0" hangingPunct="1">
      <a:defRPr kern="1200">
        <a:solidFill>
          <a:schemeClr val="tx1"/>
        </a:solidFill>
        <a:latin typeface="Arial" charset="0"/>
        <a:ea typeface="ＭＳ Ｐゴシック" charset="-128"/>
        <a:cs typeface="+mn-cs"/>
      </a:defRPr>
    </a:lvl8pPr>
    <a:lvl9pPr marL="3657600" algn="l" defTabSz="914400" rtl="0" eaLnBrk="1" latinLnBrk="0" hangingPunct="1">
      <a:defRPr kern="1200">
        <a:solidFill>
          <a:schemeClr val="tx1"/>
        </a:solidFill>
        <a:latin typeface="Arial" charset="0"/>
        <a:ea typeface="ＭＳ Ｐゴシック"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dellelo" initials="c" lastIdx="2"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3333CC"/>
    <a:srgbClr val="69340D"/>
    <a:srgbClr val="136789"/>
    <a:srgbClr val="526B6B"/>
    <a:srgbClr val="322E05"/>
    <a:srgbClr val="3E3805"/>
    <a:srgbClr val="26380C"/>
    <a:srgbClr val="506028"/>
    <a:srgbClr val="3399FF"/>
    <a:srgbClr val="00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726" autoAdjust="0"/>
    <p:restoredTop sz="86400" autoAdjust="0"/>
  </p:normalViewPr>
  <p:slideViewPr>
    <p:cSldViewPr>
      <p:cViewPr varScale="1">
        <p:scale>
          <a:sx n="62" d="100"/>
          <a:sy n="62" d="100"/>
        </p:scale>
        <p:origin x="1396" y="4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p:cViewPr varScale="1">
        <p:scale>
          <a:sx n="85" d="100"/>
          <a:sy n="85" d="100"/>
        </p:scale>
        <p:origin x="-383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DFFAB7-9EB2-42AE-B012-B876F6B6F628}" type="datetimeFigureOut">
              <a:rPr lang="en-US" smtClean="0"/>
              <a:t>9/13/2018</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D509C29-5E82-41ED-8CE3-0988C23D1BE4}" type="slidenum">
              <a:rPr lang="en-US" smtClean="0"/>
              <a:t>‹#›</a:t>
            </a:fld>
            <a:endParaRPr lang="en-US" dirty="0"/>
          </a:p>
        </p:txBody>
      </p:sp>
    </p:spTree>
    <p:extLst>
      <p:ext uri="{BB962C8B-B14F-4D97-AF65-F5344CB8AC3E}">
        <p14:creationId xmlns:p14="http://schemas.microsoft.com/office/powerpoint/2010/main" val="36341100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mn-ea"/>
                <a:cs typeface="+mn-cs"/>
              </a:defRPr>
            </a:lvl1pPr>
          </a:lstStyle>
          <a:p>
            <a:pPr>
              <a:defRPr/>
            </a:pPr>
            <a:endParaRPr lang="en-US" dirty="0"/>
          </a:p>
        </p:txBody>
      </p:sp>
      <p:sp>
        <p:nvSpPr>
          <p:cNvPr id="40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mn-ea"/>
                <a:cs typeface="+mn-cs"/>
              </a:defRPr>
            </a:lvl1pPr>
          </a:lstStyle>
          <a:p>
            <a:pPr>
              <a:defRPr/>
            </a:pPr>
            <a:endParaRPr lang="en-US" dirty="0"/>
          </a:p>
        </p:txBody>
      </p:sp>
      <p:sp>
        <p:nvSpPr>
          <p:cNvPr id="205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mn-ea"/>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27B491A9-5D56-A448-96C7-EB6CC08E6C9E}" type="slidenum">
              <a:rPr lang="en-US" altLang="en-US"/>
              <a:pPr/>
              <a:t>‹#›</a:t>
            </a:fld>
            <a:endParaRPr lang="en-US" altLang="en-US" dirty="0"/>
          </a:p>
        </p:txBody>
      </p:sp>
    </p:spTree>
    <p:extLst>
      <p:ext uri="{BB962C8B-B14F-4D97-AF65-F5344CB8AC3E}">
        <p14:creationId xmlns:p14="http://schemas.microsoft.com/office/powerpoint/2010/main" val="87909792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a:t>
            </a:fld>
            <a:endParaRPr lang="en-US" altLang="en-US" dirty="0"/>
          </a:p>
        </p:txBody>
      </p:sp>
    </p:spTree>
    <p:extLst>
      <p:ext uri="{BB962C8B-B14F-4D97-AF65-F5344CB8AC3E}">
        <p14:creationId xmlns:p14="http://schemas.microsoft.com/office/powerpoint/2010/main" val="38377803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10</a:t>
            </a:fld>
            <a:endParaRPr lang="en-US" altLang="en-US" dirty="0"/>
          </a:p>
        </p:txBody>
      </p:sp>
    </p:spTree>
    <p:extLst>
      <p:ext uri="{BB962C8B-B14F-4D97-AF65-F5344CB8AC3E}">
        <p14:creationId xmlns:p14="http://schemas.microsoft.com/office/powerpoint/2010/main" val="39138480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11</a:t>
            </a:fld>
            <a:endParaRPr lang="en-US" altLang="en-US" dirty="0"/>
          </a:p>
        </p:txBody>
      </p:sp>
    </p:spTree>
    <p:extLst>
      <p:ext uri="{BB962C8B-B14F-4D97-AF65-F5344CB8AC3E}">
        <p14:creationId xmlns:p14="http://schemas.microsoft.com/office/powerpoint/2010/main" val="25611266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12</a:t>
            </a:fld>
            <a:endParaRPr lang="en-US" altLang="en-US" dirty="0"/>
          </a:p>
        </p:txBody>
      </p:sp>
    </p:spTree>
    <p:extLst>
      <p:ext uri="{BB962C8B-B14F-4D97-AF65-F5344CB8AC3E}">
        <p14:creationId xmlns:p14="http://schemas.microsoft.com/office/powerpoint/2010/main" val="4059786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13</a:t>
            </a:fld>
            <a:endParaRPr lang="en-US" altLang="en-US" dirty="0"/>
          </a:p>
        </p:txBody>
      </p:sp>
    </p:spTree>
    <p:extLst>
      <p:ext uri="{BB962C8B-B14F-4D97-AF65-F5344CB8AC3E}">
        <p14:creationId xmlns:p14="http://schemas.microsoft.com/office/powerpoint/2010/main" val="8709795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Chapter Opener">
    <p:spTree>
      <p:nvGrpSpPr>
        <p:cNvPr id="1" name="Shape 17"/>
        <p:cNvGrpSpPr/>
        <p:nvPr/>
      </p:nvGrpSpPr>
      <p:grpSpPr>
        <a:xfrm>
          <a:off x="0" y="0"/>
          <a:ext cx="0" cy="0"/>
          <a:chOff x="0" y="0"/>
          <a:chExt cx="0" cy="0"/>
        </a:xfrm>
      </p:grpSpPr>
      <p:sp>
        <p:nvSpPr>
          <p:cNvPr id="5" name="Rectangle 4"/>
          <p:cNvSpPr/>
          <p:nvPr userDrawn="1"/>
        </p:nvSpPr>
        <p:spPr>
          <a:xfrm>
            <a:off x="0" y="2166816"/>
            <a:ext cx="9144000" cy="2524369"/>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526B6B"/>
              </a:buClr>
            </a:pPr>
            <a:endParaRPr lang="en-US" dirty="0"/>
          </a:p>
        </p:txBody>
      </p:sp>
      <p:sp>
        <p:nvSpPr>
          <p:cNvPr id="2" name="Title 1"/>
          <p:cNvSpPr>
            <a:spLocks noGrp="1"/>
          </p:cNvSpPr>
          <p:nvPr>
            <p:ph type="title"/>
          </p:nvPr>
        </p:nvSpPr>
        <p:spPr>
          <a:xfrm>
            <a:off x="457200" y="2362200"/>
            <a:ext cx="8229600" cy="1257306"/>
          </a:xfrm>
        </p:spPr>
        <p:txBody>
          <a:bodyPr/>
          <a:lstStyle>
            <a:lvl1pPr algn="ctr">
              <a:defRPr>
                <a:solidFill>
                  <a:schemeClr val="tx1"/>
                </a:solidFill>
              </a:defRPr>
            </a:lvl1pPr>
          </a:lstStyle>
          <a:p>
            <a:r>
              <a:rPr lang="en-US" dirty="0" smtClean="0"/>
              <a:t>Click to edit Master title style</a:t>
            </a:r>
            <a:endParaRPr lang="en-US" dirty="0"/>
          </a:p>
        </p:txBody>
      </p:sp>
      <p:sp>
        <p:nvSpPr>
          <p:cNvPr id="8" name="Subtitle 1"/>
          <p:cNvSpPr>
            <a:spLocks noGrp="1"/>
          </p:cNvSpPr>
          <p:nvPr>
            <p:ph sz="quarter" idx="15"/>
          </p:nvPr>
        </p:nvSpPr>
        <p:spPr>
          <a:xfrm>
            <a:off x="703196" y="3771906"/>
            <a:ext cx="7737608" cy="672804"/>
          </a:xfrm>
        </p:spPr>
        <p:txBody>
          <a:bodyPr/>
          <a:lstStyle>
            <a:lvl1pPr algn="l">
              <a:buClr>
                <a:srgbClr val="3333CC"/>
              </a:buClr>
              <a:defRPr/>
            </a:lvl1pPr>
            <a:lvl2pPr algn="l">
              <a:buClr>
                <a:srgbClr val="3333CC"/>
              </a:buClr>
              <a:defRPr/>
            </a:lvl2pPr>
            <a:lvl3pPr algn="l">
              <a:buClr>
                <a:srgbClr val="3333CC"/>
              </a:buClr>
              <a:defRPr/>
            </a:lvl3pPr>
            <a:lvl4pPr algn="l">
              <a:buClr>
                <a:srgbClr val="3333CC"/>
              </a:buClr>
              <a:defRPr/>
            </a:lvl4pPr>
            <a:lvl5pPr algn="l">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8668788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Rectangle 5"/>
          <p:cNvSpPr/>
          <p:nvPr/>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19050"/>
            <a:ext cx="9052560" cy="1257300"/>
          </a:xfrm>
        </p:spPr>
        <p:txBody>
          <a:bodyPr/>
          <a:lstStyle/>
          <a:p>
            <a:r>
              <a:rPr lang="en-US" smtClean="0"/>
              <a:t>Click to edit Master title style</a:t>
            </a:r>
            <a:endParaRPr lang="en-US"/>
          </a:p>
        </p:txBody>
      </p:sp>
      <p:sp>
        <p:nvSpPr>
          <p:cNvPr id="8" name="Content Placeholder 7"/>
          <p:cNvSpPr>
            <a:spLocks noGrp="1"/>
          </p:cNvSpPr>
          <p:nvPr>
            <p:ph sz="quarter" idx="10"/>
          </p:nvPr>
        </p:nvSpPr>
        <p:spPr>
          <a:xfrm>
            <a:off x="247305" y="1407393"/>
            <a:ext cx="4019896" cy="30884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Content Placeholder 7"/>
          <p:cNvSpPr>
            <a:spLocks noGrp="1"/>
          </p:cNvSpPr>
          <p:nvPr>
            <p:ph sz="quarter" idx="11"/>
          </p:nvPr>
        </p:nvSpPr>
        <p:spPr>
          <a:xfrm>
            <a:off x="4666904" y="1417784"/>
            <a:ext cx="4019896" cy="30884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p:nvPr userDrawn="1"/>
        </p:nvSpPr>
        <p:spPr>
          <a:xfrm>
            <a:off x="0" y="6338047"/>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Content Placeholder 3"/>
          <p:cNvSpPr>
            <a:spLocks noGrp="1"/>
          </p:cNvSpPr>
          <p:nvPr>
            <p:ph sz="quarter" idx="12"/>
          </p:nvPr>
        </p:nvSpPr>
        <p:spPr>
          <a:xfrm>
            <a:off x="228600" y="4724400"/>
            <a:ext cx="8458200" cy="1143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8265543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igure+Caption">
    <p:spTree>
      <p:nvGrpSpPr>
        <p:cNvPr id="1" name=""/>
        <p:cNvGrpSpPr/>
        <p:nvPr/>
      </p:nvGrpSpPr>
      <p:grpSpPr>
        <a:xfrm>
          <a:off x="0" y="0"/>
          <a:ext cx="0" cy="0"/>
          <a:chOff x="0" y="0"/>
          <a:chExt cx="0" cy="0"/>
        </a:xfrm>
      </p:grpSpPr>
      <p:sp>
        <p:nvSpPr>
          <p:cNvPr id="12" name="Rectangle 11"/>
          <p:cNvSpPr/>
          <p:nvPr userDrawn="1"/>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25400"/>
            <a:ext cx="9052560" cy="1257300"/>
          </a:xfrm>
        </p:spPr>
        <p:txBody>
          <a:bodyPr>
            <a:normAutofit/>
          </a:bodyPr>
          <a:lstStyle>
            <a:lvl1pPr>
              <a:defRPr sz="3600">
                <a:solidFill>
                  <a:schemeClr val="bg1"/>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243114" y="1415142"/>
            <a:ext cx="8610600" cy="1365080"/>
          </a:xfrm>
        </p:spPr>
        <p:txBody>
          <a:bodyPr/>
          <a:lstStyle>
            <a:lvl1pPr marL="457200" indent="-457200">
              <a:buClr>
                <a:srgbClr val="3333CC"/>
              </a:buClr>
              <a:buFont typeface="Arial" pitchFamily="34" charset="0"/>
              <a:buChar char="•"/>
              <a:defRPr sz="2600">
                <a:latin typeface="Arial" pitchFamily="34" charset="0"/>
                <a:cs typeface="Arial" pitchFamily="34" charset="0"/>
              </a:defRPr>
            </a:lvl1pPr>
            <a:lvl2pPr>
              <a:buClr>
                <a:srgbClr val="3333CC"/>
              </a:buClr>
              <a:defRPr sz="2400">
                <a:latin typeface="Arial" pitchFamily="34" charset="0"/>
                <a:cs typeface="Arial" pitchFamily="34" charset="0"/>
              </a:defRPr>
            </a:lvl2pPr>
            <a:lvl3pPr marL="1143000" indent="-228600">
              <a:buClr>
                <a:srgbClr val="3333CC"/>
              </a:buClr>
              <a:buFont typeface="Wingdings" pitchFamily="2" charset="2"/>
              <a:buChar char="§"/>
              <a:defRPr sz="2200">
                <a:latin typeface="Arial" pitchFamily="34" charset="0"/>
                <a:cs typeface="Arial" pitchFamily="34" charset="0"/>
              </a:defRPr>
            </a:lvl3pPr>
            <a:lvl4pPr marL="1371600" indent="0">
              <a:buClr>
                <a:srgbClr val="3333CC"/>
              </a:buClr>
              <a:buFontTx/>
              <a:buNone/>
              <a:defRPr>
                <a:latin typeface="Arial" pitchFamily="34" charset="0"/>
                <a:cs typeface="Arial" pitchFamily="34" charset="0"/>
              </a:defRPr>
            </a:lvl4pPr>
            <a:lvl5pPr marL="1828800" indent="0">
              <a:buClr>
                <a:srgbClr val="3333CC"/>
              </a:buClr>
              <a:buFontTx/>
              <a:buNone/>
              <a:defRPr sz="1800">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Picture Placeholder 5"/>
          <p:cNvSpPr>
            <a:spLocks noGrp="1"/>
          </p:cNvSpPr>
          <p:nvPr>
            <p:ph type="pic" sz="quarter" idx="11"/>
          </p:nvPr>
        </p:nvSpPr>
        <p:spPr>
          <a:xfrm>
            <a:off x="990600" y="3200400"/>
            <a:ext cx="1990680" cy="1219200"/>
          </a:xfrm>
        </p:spPr>
        <p:txBody>
          <a:bodyPr/>
          <a:lstStyle/>
          <a:p>
            <a:endParaRPr lang="en-US" dirty="0"/>
          </a:p>
        </p:txBody>
      </p:sp>
      <p:sp>
        <p:nvSpPr>
          <p:cNvPr id="16" name="Table Placeholder 15"/>
          <p:cNvSpPr>
            <a:spLocks noGrp="1"/>
          </p:cNvSpPr>
          <p:nvPr>
            <p:ph type="tbl" sz="quarter" idx="12"/>
          </p:nvPr>
        </p:nvSpPr>
        <p:spPr>
          <a:xfrm>
            <a:off x="6172200" y="3200400"/>
            <a:ext cx="2362200" cy="1219200"/>
          </a:xfrm>
        </p:spPr>
        <p:txBody>
          <a:bodyPr/>
          <a:lstStyle/>
          <a:p>
            <a:endParaRPr lang="en-US" dirty="0"/>
          </a:p>
        </p:txBody>
      </p:sp>
      <p:sp>
        <p:nvSpPr>
          <p:cNvPr id="11" name="Text Placeholder 4"/>
          <p:cNvSpPr>
            <a:spLocks noGrp="1"/>
          </p:cNvSpPr>
          <p:nvPr>
            <p:ph type="body" sz="quarter" idx="10"/>
          </p:nvPr>
        </p:nvSpPr>
        <p:spPr>
          <a:xfrm>
            <a:off x="241662" y="4753428"/>
            <a:ext cx="8673738" cy="1306734"/>
          </a:xfrm>
        </p:spPr>
        <p:txBody>
          <a:bodyPr/>
          <a:lstStyle>
            <a:lvl1pPr>
              <a:buClr>
                <a:srgbClr val="3333CC"/>
              </a:buClr>
              <a:defRPr/>
            </a:lvl1pPr>
            <a:lvl2pPr>
              <a:buClr>
                <a:srgbClr val="3333CC"/>
              </a:buClr>
              <a:defRPr/>
            </a:lvl2pPr>
            <a:lvl3pPr>
              <a:buClr>
                <a:srgbClr val="3333CC"/>
              </a:buClr>
              <a:defRPr/>
            </a:lvl3pPr>
            <a:lvl4pPr>
              <a:buClr>
                <a:srgbClr val="3333CC"/>
              </a:buClr>
              <a:defRPr/>
            </a:lvl4pPr>
            <a:lvl5pPr>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Rectangle 9"/>
          <p:cNvSpPr/>
          <p:nvPr userDrawn="1"/>
        </p:nvSpPr>
        <p:spPr>
          <a:xfrm>
            <a:off x="0" y="6338047"/>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icture Placeholder 4"/>
          <p:cNvSpPr>
            <a:spLocks noGrp="1"/>
          </p:cNvSpPr>
          <p:nvPr>
            <p:ph type="pic" sz="quarter" idx="13"/>
          </p:nvPr>
        </p:nvSpPr>
        <p:spPr>
          <a:xfrm>
            <a:off x="3505200" y="3200400"/>
            <a:ext cx="2057400" cy="1219200"/>
          </a:xfrm>
        </p:spPr>
        <p:txBody>
          <a:bodyPr/>
          <a:lstStyle/>
          <a:p>
            <a:endParaRPr lang="en-US" dirty="0"/>
          </a:p>
        </p:txBody>
      </p:sp>
      <p:sp>
        <p:nvSpPr>
          <p:cNvPr id="7" name="Content Placeholder 6"/>
          <p:cNvSpPr>
            <a:spLocks noGrp="1"/>
          </p:cNvSpPr>
          <p:nvPr>
            <p:ph sz="quarter" idx="14"/>
          </p:nvPr>
        </p:nvSpPr>
        <p:spPr>
          <a:xfrm>
            <a:off x="381000" y="2971800"/>
            <a:ext cx="5791200" cy="990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7374066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 y="76200"/>
            <a:ext cx="9052560"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0287653"/>
      </p:ext>
    </p:extLst>
  </p:cSld>
  <p:clrMap bg1="lt1" tx1="dk1" bg2="lt2" tx2="dk2" accent1="accent1" accent2="accent2" accent3="accent3" accent4="accent4" accent5="accent5" accent6="accent6" hlink="hlink" folHlink="folHlink"/>
  <p:sldLayoutIdLst>
    <p:sldLayoutId id="2147483703" r:id="rId1"/>
    <p:sldLayoutId id="2147483696" r:id="rId2"/>
    <p:sldLayoutId id="2147483697" r:id="rId3"/>
  </p:sldLayoutIdLst>
  <p:transition spd="med">
    <p:fade/>
  </p:transition>
  <p:timing>
    <p:tnLst>
      <p:par>
        <p:cTn id="1" dur="indefinite" restart="never" nodeType="tmRoot"/>
      </p:par>
    </p:tnLst>
  </p:timing>
  <p:txStyles>
    <p:titleStyle>
      <a:lvl1pPr algn="ctr" defTabSz="914400" rtl="0" eaLnBrk="1" latinLnBrk="0" hangingPunct="1">
        <a:spcBef>
          <a:spcPct val="0"/>
        </a:spcBef>
        <a:buNone/>
        <a:defRPr sz="3600" kern="1200">
          <a:solidFill>
            <a:schemeClr val="bg1"/>
          </a:solidFill>
          <a:latin typeface="Arial" pitchFamily="34" charset="0"/>
          <a:ea typeface="+mj-ea"/>
          <a:cs typeface="Arial" pitchFamily="34" charset="0"/>
        </a:defRPr>
      </a:lvl1pPr>
    </p:titleStyle>
    <p:bodyStyle>
      <a:lvl1pPr marL="461963" indent="-461963" algn="l" defTabSz="914400" rtl="0" eaLnBrk="1" latinLnBrk="0" hangingPunct="1">
        <a:spcBef>
          <a:spcPct val="20000"/>
        </a:spcBef>
        <a:buClr>
          <a:srgbClr val="3333CC"/>
        </a:buClr>
        <a:buFont typeface="Arial" pitchFamily="34" charset="0"/>
        <a:buChar char="•"/>
        <a:defRPr sz="2600" kern="1200">
          <a:solidFill>
            <a:schemeClr val="tx1"/>
          </a:solidFill>
          <a:latin typeface="Arial" pitchFamily="34" charset="0"/>
          <a:ea typeface="+mn-ea"/>
          <a:cs typeface="Arial" pitchFamily="34" charset="0"/>
        </a:defRPr>
      </a:lvl1pPr>
      <a:lvl2pPr marL="914400" indent="-457200" algn="l" defTabSz="914400" rtl="0" eaLnBrk="1" latinLnBrk="0" hangingPunct="1">
        <a:spcBef>
          <a:spcPct val="20000"/>
        </a:spcBef>
        <a:buClr>
          <a:srgbClr val="3333CC"/>
        </a:buClr>
        <a:buFont typeface="Arial" pitchFamily="34" charset="0"/>
        <a:buChar char="–"/>
        <a:defRPr sz="2400" kern="1200">
          <a:solidFill>
            <a:schemeClr val="tx1"/>
          </a:solidFill>
          <a:latin typeface="Arial" pitchFamily="34" charset="0"/>
          <a:ea typeface="+mn-ea"/>
          <a:cs typeface="Arial" pitchFamily="34" charset="0"/>
        </a:defRPr>
      </a:lvl2pPr>
      <a:lvl3pPr marL="1371600" indent="-457200" algn="l" defTabSz="914400" rtl="0" eaLnBrk="1" latinLnBrk="0" hangingPunct="1">
        <a:spcBef>
          <a:spcPct val="20000"/>
        </a:spcBef>
        <a:buClr>
          <a:srgbClr val="3333CC"/>
        </a:buClr>
        <a:buFont typeface="Wingdings" pitchFamily="2" charset="2"/>
        <a:buChar char="§"/>
        <a:defRPr sz="2200" kern="1200">
          <a:solidFill>
            <a:schemeClr val="tx1"/>
          </a:solidFill>
          <a:latin typeface="Arial" pitchFamily="34" charset="0"/>
          <a:ea typeface="+mn-ea"/>
          <a:cs typeface="Arial" pitchFamily="34" charset="0"/>
        </a:defRPr>
      </a:lvl3pPr>
      <a:lvl4pPr marL="1820863" indent="-449263" algn="l" defTabSz="914400" rtl="0" eaLnBrk="1" latinLnBrk="0" hangingPunct="1">
        <a:spcBef>
          <a:spcPct val="20000"/>
        </a:spcBef>
        <a:buClr>
          <a:srgbClr val="3333CC"/>
        </a:buClr>
        <a:buFont typeface="Courier New" pitchFamily="49" charset="0"/>
        <a:buChar char="o"/>
        <a:defRPr sz="2000" kern="1200">
          <a:solidFill>
            <a:schemeClr val="tx1"/>
          </a:solidFill>
          <a:latin typeface="Arial" pitchFamily="34" charset="0"/>
          <a:ea typeface="+mn-ea"/>
          <a:cs typeface="Arial" pitchFamily="34" charset="0"/>
        </a:defRPr>
      </a:lvl4pPr>
      <a:lvl5pPr marL="2286000" indent="-457200" algn="l" defTabSz="914400" rtl="0" eaLnBrk="1" latinLnBrk="0" hangingPunct="1">
        <a:spcBef>
          <a:spcPct val="20000"/>
        </a:spcBef>
        <a:buClr>
          <a:srgbClr val="3333CC"/>
        </a:buClr>
        <a:buFont typeface="Arial" pitchFamily="34" charset="0"/>
        <a:buChar char="»"/>
        <a:defRPr sz="18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438395"/>
            <a:ext cx="8229600" cy="1143005"/>
          </a:xfrm>
        </p:spPr>
        <p:txBody>
          <a:bodyPr>
            <a:normAutofit/>
          </a:bodyPr>
          <a:lstStyle/>
          <a:p>
            <a:r>
              <a:rPr lang="en-US" b="1" dirty="0" smtClean="0">
                <a:solidFill>
                  <a:schemeClr val="bg1"/>
                </a:solidFill>
              </a:rPr>
              <a:t>Section 7.3 </a:t>
            </a:r>
            <a:endParaRPr lang="en-US" b="1" dirty="0">
              <a:solidFill>
                <a:schemeClr val="bg1"/>
              </a:solidFill>
            </a:endParaRPr>
          </a:p>
        </p:txBody>
      </p:sp>
      <p:sp>
        <p:nvSpPr>
          <p:cNvPr id="3" name="Text Placeholder 2"/>
          <p:cNvSpPr>
            <a:spLocks noGrp="1"/>
          </p:cNvSpPr>
          <p:nvPr>
            <p:ph sz="quarter" idx="15"/>
          </p:nvPr>
        </p:nvSpPr>
        <p:spPr>
          <a:xfrm>
            <a:off x="703196" y="3657600"/>
            <a:ext cx="7737608" cy="611640"/>
          </a:xfrm>
          <a:noFill/>
        </p:spPr>
        <p:txBody>
          <a:bodyPr anchor="ctr">
            <a:normAutofit/>
          </a:bodyPr>
          <a:lstStyle/>
          <a:p>
            <a:pPr algn="ctr">
              <a:spcBef>
                <a:spcPts val="0"/>
              </a:spcBef>
              <a:buClr>
                <a:srgbClr val="008080"/>
              </a:buClr>
              <a:buSzPct val="25000"/>
              <a:buNone/>
            </a:pPr>
            <a:r>
              <a:rPr lang="en-US" altLang="en-US" sz="3400" dirty="0">
                <a:solidFill>
                  <a:schemeClr val="bg1"/>
                </a:solidFill>
                <a:ea typeface="Arial Black"/>
              </a:rPr>
              <a:t>Chapter </a:t>
            </a:r>
            <a:r>
              <a:rPr lang="en-US" altLang="en-US" sz="3400" dirty="0" smtClean="0">
                <a:solidFill>
                  <a:schemeClr val="bg1"/>
                </a:solidFill>
                <a:ea typeface="Arial Black"/>
              </a:rPr>
              <a:t>7</a:t>
            </a:r>
            <a:endParaRPr lang="en-US" sz="3400" dirty="0" smtClean="0">
              <a:solidFill>
                <a:schemeClr val="bg1"/>
              </a:solidFill>
            </a:endParaRPr>
          </a:p>
        </p:txBody>
      </p:sp>
    </p:spTree>
    <p:extLst>
      <p:ext uri="{BB962C8B-B14F-4D97-AF65-F5344CB8AC3E}">
        <p14:creationId xmlns:p14="http://schemas.microsoft.com/office/powerpoint/2010/main" val="19051797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Interaction </a:t>
            </a:r>
            <a:r>
              <a:rPr lang="en-US" dirty="0" smtClean="0"/>
              <a:t>Plot (2 of 4)</a:t>
            </a:r>
            <a:endParaRPr lang="en-US" dirty="0"/>
          </a:p>
        </p:txBody>
      </p:sp>
      <p:pic>
        <p:nvPicPr>
          <p:cNvPr id="8" name="Picture Placeholder 7" descr="A command line reads with (Glue, interaction.plot (Type, Thickness, Force))"/>
          <p:cNvPicPr>
            <a:picLocks noGrp="1" noChangeAspect="1"/>
          </p:cNvPicPr>
          <p:nvPr>
            <p:ph type="pic" sz="quarter" idx="11"/>
          </p:nvPr>
        </p:nvPicPr>
        <p:blipFill>
          <a:blip r:embed="rId3"/>
          <a:stretch>
            <a:fillRect/>
          </a:stretch>
        </p:blipFill>
        <p:spPr>
          <a:xfrm>
            <a:off x="131618" y="1408982"/>
            <a:ext cx="8936182" cy="528205"/>
          </a:xfrm>
          <a:prstGeom prst="rect">
            <a:avLst/>
          </a:prstGeom>
          <a:noFill/>
          <a:ln>
            <a:noFill/>
          </a:ln>
        </p:spPr>
      </p:pic>
      <p:pic>
        <p:nvPicPr>
          <p:cNvPr id="9" name="Picture Placeholder 8" descr="An interaction plots marks plastic and wood along the horizontal axis labeled type and the values of mean of force along the vertical axis shows three lines. The lines represent moderate, thin, and heavy respectively.  The line representing Heavy group slopes negatively from plastic type to wood type with means of force falling from 79 to 46. The line representing thin group slopes positively from plastic type to wood type. It crosses the line representing heavy group as the means of force rises from 57.5 to 65. The line representing moderate group also slopes positively from plastic type to wood type. It crosses the line representing heavy group as the means of force rises from 61 to 72.5."/>
          <p:cNvPicPr>
            <a:picLocks noGrp="1" noChangeAspect="1"/>
          </p:cNvPicPr>
          <p:nvPr>
            <p:ph type="pic" sz="quarter" idx="13"/>
          </p:nvPr>
        </p:nvPicPr>
        <p:blipFill>
          <a:blip r:embed="rId4"/>
          <a:stretch>
            <a:fillRect/>
          </a:stretch>
        </p:blipFill>
        <p:spPr>
          <a:xfrm>
            <a:off x="1617995" y="2121567"/>
            <a:ext cx="5621005" cy="3441033"/>
          </a:xfrm>
          <a:prstGeom prst="rect">
            <a:avLst/>
          </a:prstGeom>
          <a:noFill/>
          <a:ln>
            <a:noFill/>
          </a:ln>
        </p:spPr>
      </p:pic>
      <p:sp>
        <p:nvSpPr>
          <p:cNvPr id="11" name="Content Placeholder 10"/>
          <p:cNvSpPr>
            <a:spLocks noGrp="1"/>
          </p:cNvSpPr>
          <p:nvPr>
            <p:ph idx="1"/>
          </p:nvPr>
        </p:nvSpPr>
        <p:spPr>
          <a:xfrm>
            <a:off x="152400" y="5715000"/>
            <a:ext cx="8610600" cy="478452"/>
          </a:xfrm>
        </p:spPr>
        <p:txBody>
          <a:bodyPr>
            <a:noAutofit/>
          </a:bodyPr>
          <a:lstStyle/>
          <a:p>
            <a:pPr marL="0" indent="0">
              <a:buNone/>
            </a:pPr>
            <a:r>
              <a:rPr lang="en-US" dirty="0"/>
              <a:t>Crossing (different slopes) </a:t>
            </a:r>
            <a:r>
              <a:rPr lang="en-US" dirty="0">
                <a:sym typeface="Symbol" panose="05050102010706020507" pitchFamily="18" charset="2"/>
              </a:rPr>
              <a:t> interaction</a:t>
            </a:r>
            <a:endParaRPr lang="en-US" dirty="0"/>
          </a:p>
        </p:txBody>
      </p:sp>
    </p:spTree>
    <p:extLst>
      <p:ext uri="{BB962C8B-B14F-4D97-AF65-F5344CB8AC3E}">
        <p14:creationId xmlns:p14="http://schemas.microsoft.com/office/powerpoint/2010/main" val="120592546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Interaction </a:t>
            </a:r>
            <a:r>
              <a:rPr lang="en-US" dirty="0" smtClean="0"/>
              <a:t>Plot (3 of 4)</a:t>
            </a:r>
            <a:endParaRPr lang="en-US" dirty="0"/>
          </a:p>
        </p:txBody>
      </p:sp>
      <p:pic>
        <p:nvPicPr>
          <p:cNvPr id="3" name="Picture Placeholder 2" descr="A command line reads with (Glue, interaction.plot (Thickness, Type, Force))"/>
          <p:cNvPicPr>
            <a:picLocks noGrp="1" noChangeAspect="1"/>
          </p:cNvPicPr>
          <p:nvPr>
            <p:ph type="pic" sz="quarter" idx="11"/>
          </p:nvPr>
        </p:nvPicPr>
        <p:blipFill>
          <a:blip r:embed="rId3"/>
          <a:stretch>
            <a:fillRect/>
          </a:stretch>
        </p:blipFill>
        <p:spPr>
          <a:xfrm>
            <a:off x="338486" y="1449119"/>
            <a:ext cx="8587837" cy="554320"/>
          </a:xfrm>
          <a:prstGeom prst="rect">
            <a:avLst/>
          </a:prstGeom>
          <a:noFill/>
          <a:ln>
            <a:noFill/>
          </a:ln>
        </p:spPr>
      </p:pic>
      <p:pic>
        <p:nvPicPr>
          <p:cNvPr id="5" name="Picture Placeholder 4" descr="An interaction plot show three categories of thickness: heavy, moderate, and thin along the horizontal axis and the values of Means of force along the vertical axis. The graph shows two lines representing wood type and plastic type. The line representing wood type slopes positively from (heavy, 46) to (moderate, 73), and from then on slopes downward to (thin, 66). The line representing plastic type slopes downwards from (heave, 79), crosses the line representing wood type, reaches (moderate, 61), and continues to slope downward to (thin, 58)."/>
          <p:cNvPicPr>
            <a:picLocks noGrp="1" noChangeAspect="1"/>
          </p:cNvPicPr>
          <p:nvPr>
            <p:ph type="pic" sz="quarter" idx="13"/>
          </p:nvPr>
        </p:nvPicPr>
        <p:blipFill>
          <a:blip r:embed="rId4"/>
          <a:stretch>
            <a:fillRect/>
          </a:stretch>
        </p:blipFill>
        <p:spPr>
          <a:xfrm>
            <a:off x="1658261" y="2220463"/>
            <a:ext cx="5573171" cy="3359172"/>
          </a:xfrm>
          <a:prstGeom prst="rect">
            <a:avLst/>
          </a:prstGeom>
          <a:noFill/>
          <a:ln>
            <a:noFill/>
          </a:ln>
        </p:spPr>
      </p:pic>
      <p:sp>
        <p:nvSpPr>
          <p:cNvPr id="11" name="Content Placeholder 10"/>
          <p:cNvSpPr>
            <a:spLocks noGrp="1"/>
          </p:cNvSpPr>
          <p:nvPr>
            <p:ph idx="1"/>
          </p:nvPr>
        </p:nvSpPr>
        <p:spPr>
          <a:xfrm>
            <a:off x="152400" y="5769948"/>
            <a:ext cx="8610600" cy="478452"/>
          </a:xfrm>
        </p:spPr>
        <p:txBody>
          <a:bodyPr>
            <a:noAutofit/>
          </a:bodyPr>
          <a:lstStyle/>
          <a:p>
            <a:pPr marL="0" indent="0">
              <a:buNone/>
            </a:pPr>
            <a:r>
              <a:rPr lang="en-US" dirty="0"/>
              <a:t>Again, crossing indicates interaction.</a:t>
            </a:r>
          </a:p>
        </p:txBody>
      </p:sp>
    </p:spTree>
    <p:extLst>
      <p:ext uri="{BB962C8B-B14F-4D97-AF65-F5344CB8AC3E}">
        <p14:creationId xmlns:p14="http://schemas.microsoft.com/office/powerpoint/2010/main" val="36081488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Example: Bird Hormones</a:t>
            </a:r>
          </a:p>
        </p:txBody>
      </p:sp>
      <p:sp>
        <p:nvSpPr>
          <p:cNvPr id="11" name="Content Placeholder 10"/>
          <p:cNvSpPr>
            <a:spLocks noGrp="1"/>
          </p:cNvSpPr>
          <p:nvPr>
            <p:ph idx="1"/>
          </p:nvPr>
        </p:nvSpPr>
        <p:spPr>
          <a:xfrm>
            <a:off x="228600" y="1536140"/>
            <a:ext cx="8610600" cy="932368"/>
          </a:xfrm>
        </p:spPr>
        <p:txBody>
          <a:bodyPr>
            <a:noAutofit/>
          </a:bodyPr>
          <a:lstStyle/>
          <a:p>
            <a:pPr marL="0" indent="0">
              <a:buNone/>
            </a:pPr>
            <a:r>
              <a:rPr lang="en-US" dirty="0"/>
              <a:t>Measure blood calcium levels in birds with and without a hormone supplement (data in BirdCalcium)</a:t>
            </a:r>
          </a:p>
        </p:txBody>
      </p:sp>
      <p:pic>
        <p:nvPicPr>
          <p:cNvPr id="8" name="Picture Placeholder 7" descr="A table shows values related to bird’s hormone. The data presented in the first table are as follows:&#10;The column headers are: Hormone equals No and Hormone equals yes.&#10;Row 1. Male: Hormone equals No: 14.5, 11.0, 10.8, 14.3, 10.0. Hormone equals Yes: 32.0, 23.8, 28.8, 25.0, 29.3.&#10;Row 2. Female: Hormone equals No: 16.5, 18.4, 12.7, 14.0, 12.8. Hormone equals Yes: 31.9, 26.2, 21.5, 35.8, 40.2.&#10;The data presented in the second table are as follows:&#10;Row 1. Male: Hormone equals No, 12.12. Hormone equals yes, 27.78.&#10;Row 2. Female: Hormone equals No, 14.88. Hormone equals yes, 31.08.&#10;Text at the top left portion of the table reads Cell means."/>
          <p:cNvPicPr>
            <a:picLocks noGrp="1" noChangeAspect="1"/>
          </p:cNvPicPr>
          <p:nvPr>
            <p:ph type="pic" sz="quarter" idx="13"/>
          </p:nvPr>
        </p:nvPicPr>
        <p:blipFill>
          <a:blip r:embed="rId3"/>
          <a:stretch>
            <a:fillRect/>
          </a:stretch>
        </p:blipFill>
        <p:spPr>
          <a:xfrm>
            <a:off x="533400" y="2819400"/>
            <a:ext cx="7993927" cy="3167405"/>
          </a:xfrm>
          <a:prstGeom prst="rect">
            <a:avLst/>
          </a:prstGeom>
          <a:noFill/>
          <a:ln>
            <a:noFill/>
          </a:ln>
        </p:spPr>
      </p:pic>
    </p:spTree>
    <p:extLst>
      <p:ext uri="{BB962C8B-B14F-4D97-AF65-F5344CB8AC3E}">
        <p14:creationId xmlns:p14="http://schemas.microsoft.com/office/powerpoint/2010/main" val="3982871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Interaction </a:t>
            </a:r>
            <a:r>
              <a:rPr lang="en-US" dirty="0" smtClean="0"/>
              <a:t>Plot (4 of 4)</a:t>
            </a:r>
            <a:endParaRPr lang="en-US" dirty="0"/>
          </a:p>
        </p:txBody>
      </p:sp>
      <p:pic>
        <p:nvPicPr>
          <p:cNvPr id="4" name="Picture Placeholder 3" descr="A command line reads with (Bird Calcium. Interaction.plot (Hormone, Sex, Ca))"/>
          <p:cNvPicPr>
            <a:picLocks noGrp="1" noChangeAspect="1"/>
          </p:cNvPicPr>
          <p:nvPr>
            <p:ph type="pic" sz="quarter" idx="11"/>
          </p:nvPr>
        </p:nvPicPr>
        <p:blipFill>
          <a:blip r:embed="rId3"/>
          <a:stretch>
            <a:fillRect/>
          </a:stretch>
        </p:blipFill>
        <p:spPr>
          <a:xfrm>
            <a:off x="152400" y="1447800"/>
            <a:ext cx="8936182" cy="519545"/>
          </a:xfrm>
          <a:prstGeom prst="rect">
            <a:avLst/>
          </a:prstGeom>
          <a:noFill/>
          <a:ln>
            <a:noFill/>
          </a:ln>
        </p:spPr>
      </p:pic>
      <p:pic>
        <p:nvPicPr>
          <p:cNvPr id="12" name="Picture Placeholder 11" descr="An interaction plot correlating hormone: yes and Hormone: no against means of Ca for male sex and female sex. The graph plots hormone: yes and Hormone: no along the horizontal axis and the values of mean of Ca along the vertical axis. The graph shows a line representing female sex and a line representing male sex. The line representing male sex slopes positively from no hormone to yes hormone with the mean of Ca rising from 11 to 27. The line representing female sex slopes positively from no hormone to yes hormone with the mean of Ca rising from 15 to 31. A text beside the lines reads parallel approximately equals to no interaction."/>
          <p:cNvPicPr>
            <a:picLocks noGrp="1" noChangeAspect="1"/>
          </p:cNvPicPr>
          <p:nvPr>
            <p:ph type="pic" sz="quarter" idx="13"/>
          </p:nvPr>
        </p:nvPicPr>
        <p:blipFill>
          <a:blip r:embed="rId4"/>
          <a:stretch>
            <a:fillRect/>
          </a:stretch>
        </p:blipFill>
        <p:spPr>
          <a:xfrm>
            <a:off x="1835941" y="2057400"/>
            <a:ext cx="5479259" cy="3387267"/>
          </a:xfrm>
          <a:prstGeom prst="rect">
            <a:avLst/>
          </a:prstGeom>
          <a:noFill/>
          <a:ln>
            <a:noFill/>
          </a:ln>
        </p:spPr>
      </p:pic>
      <p:sp>
        <p:nvSpPr>
          <p:cNvPr id="11" name="Content Placeholder 10"/>
          <p:cNvSpPr>
            <a:spLocks noGrp="1"/>
          </p:cNvSpPr>
          <p:nvPr>
            <p:ph idx="1"/>
          </p:nvPr>
        </p:nvSpPr>
        <p:spPr>
          <a:xfrm>
            <a:off x="152400" y="5769948"/>
            <a:ext cx="8610600" cy="478452"/>
          </a:xfrm>
        </p:spPr>
        <p:txBody>
          <a:bodyPr>
            <a:noAutofit/>
          </a:bodyPr>
          <a:lstStyle/>
          <a:p>
            <a:pPr marL="0" indent="0">
              <a:buNone/>
            </a:pPr>
            <a:r>
              <a:rPr lang="en-US" dirty="0"/>
              <a:t>Parallel (similar slopes) </a:t>
            </a:r>
            <a:r>
              <a:rPr lang="en-US" dirty="0">
                <a:sym typeface="Symbol" panose="05050102010706020507" pitchFamily="18" charset="2"/>
              </a:rPr>
              <a:t> no interaction</a:t>
            </a:r>
            <a:endParaRPr lang="en-US" dirty="0"/>
          </a:p>
        </p:txBody>
      </p:sp>
    </p:spTree>
    <p:extLst>
      <p:ext uri="{BB962C8B-B14F-4D97-AF65-F5344CB8AC3E}">
        <p14:creationId xmlns:p14="http://schemas.microsoft.com/office/powerpoint/2010/main" val="153054001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Section </a:t>
            </a:r>
            <a:r>
              <a:rPr lang="en-US" dirty="0" smtClean="0"/>
              <a:t>7.3</a:t>
            </a:r>
            <a:endParaRPr lang="ru-RU" dirty="0"/>
          </a:p>
        </p:txBody>
      </p:sp>
      <p:sp>
        <p:nvSpPr>
          <p:cNvPr id="3" name="Content Placeholder 2"/>
          <p:cNvSpPr>
            <a:spLocks noGrp="1"/>
          </p:cNvSpPr>
          <p:nvPr>
            <p:ph sz="quarter" idx="10"/>
          </p:nvPr>
        </p:nvSpPr>
        <p:spPr>
          <a:xfrm>
            <a:off x="247304" y="1407392"/>
            <a:ext cx="8591895" cy="4841007"/>
          </a:xfrm>
        </p:spPr>
        <p:txBody>
          <a:bodyPr>
            <a:normAutofit/>
          </a:bodyPr>
          <a:lstStyle/>
          <a:p>
            <a:pPr marL="0" indent="0">
              <a:spcBef>
                <a:spcPct val="0"/>
              </a:spcBef>
              <a:spcAft>
                <a:spcPct val="15000"/>
              </a:spcAft>
              <a:buNone/>
            </a:pPr>
            <a:r>
              <a:rPr lang="en-US" altLang="en-US" dirty="0">
                <a:sym typeface="Symbol" panose="05050102010706020507" pitchFamily="18" charset="2"/>
              </a:rPr>
              <a:t>Exploring two-way data</a:t>
            </a:r>
          </a:p>
          <a:p>
            <a:pPr marL="0" indent="344488">
              <a:spcBef>
                <a:spcPct val="0"/>
              </a:spcBef>
              <a:spcAft>
                <a:spcPct val="15000"/>
              </a:spcAft>
              <a:buNone/>
            </a:pPr>
            <a:r>
              <a:rPr lang="en-US" altLang="en-US" dirty="0" smtClean="0">
                <a:sym typeface="Symbol" panose="05050102010706020507" pitchFamily="18" charset="2"/>
              </a:rPr>
              <a:t>Side-by-side </a:t>
            </a:r>
            <a:r>
              <a:rPr lang="en-US" altLang="en-US" dirty="0" err="1">
                <a:sym typeface="Symbol" panose="05050102010706020507" pitchFamily="18" charset="2"/>
              </a:rPr>
              <a:t>dotplots</a:t>
            </a:r>
            <a:endParaRPr lang="en-US" altLang="en-US" dirty="0">
              <a:sym typeface="Symbol" panose="05050102010706020507" pitchFamily="18" charset="2"/>
            </a:endParaRPr>
          </a:p>
          <a:p>
            <a:pPr marL="0" indent="344488">
              <a:spcBef>
                <a:spcPct val="0"/>
              </a:spcBef>
              <a:spcAft>
                <a:spcPct val="15000"/>
              </a:spcAft>
              <a:buNone/>
            </a:pPr>
            <a:r>
              <a:rPr lang="en-US" altLang="en-US" dirty="0" smtClean="0">
                <a:sym typeface="Symbol" panose="05050102010706020507" pitchFamily="18" charset="2"/>
              </a:rPr>
              <a:t>Log(</a:t>
            </a:r>
            <a:r>
              <a:rPr lang="en-US" altLang="en-US" dirty="0" err="1" smtClean="0">
                <a:sym typeface="Symbol" panose="05050102010706020507" pitchFamily="18" charset="2"/>
              </a:rPr>
              <a:t>sd</a:t>
            </a:r>
            <a:r>
              <a:rPr lang="en-US" altLang="en-US" dirty="0" smtClean="0">
                <a:sym typeface="Symbol" panose="05050102010706020507" pitchFamily="18" charset="2"/>
              </a:rPr>
              <a:t>) </a:t>
            </a:r>
            <a:r>
              <a:rPr lang="en-US" altLang="en-US" dirty="0">
                <a:sym typeface="Symbol" panose="05050102010706020507" pitchFamily="18" charset="2"/>
              </a:rPr>
              <a:t>vs. Log(cell mean)</a:t>
            </a:r>
          </a:p>
          <a:p>
            <a:pPr marL="0" indent="344488">
              <a:spcBef>
                <a:spcPct val="0"/>
              </a:spcBef>
              <a:spcAft>
                <a:spcPct val="15000"/>
              </a:spcAft>
              <a:buNone/>
            </a:pPr>
            <a:r>
              <a:rPr lang="en-US" altLang="en-US" dirty="0" smtClean="0">
                <a:sym typeface="Symbol" panose="05050102010706020507" pitchFamily="18" charset="2"/>
              </a:rPr>
              <a:t>Interaction </a:t>
            </a:r>
            <a:r>
              <a:rPr lang="en-US" altLang="en-US" dirty="0">
                <a:sym typeface="Symbol" panose="05050102010706020507" pitchFamily="18" charset="2"/>
              </a:rPr>
              <a:t>plots</a:t>
            </a:r>
          </a:p>
        </p:txBody>
      </p:sp>
    </p:spTree>
    <p:extLst>
      <p:ext uri="{BB962C8B-B14F-4D97-AF65-F5344CB8AC3E}">
        <p14:creationId xmlns:p14="http://schemas.microsoft.com/office/powerpoint/2010/main" val="13405663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Example: Glue </a:t>
            </a:r>
            <a:r>
              <a:rPr lang="en-US" dirty="0" smtClean="0"/>
              <a:t>Strength (1 of 2)</a:t>
            </a:r>
            <a:endParaRPr lang="en-US" dirty="0"/>
          </a:p>
        </p:txBody>
      </p:sp>
      <p:graphicFrame>
        <p:nvGraphicFramePr>
          <p:cNvPr id="16" name="Table 4"/>
          <p:cNvGraphicFramePr>
            <a:graphicFrameLocks noGrp="1"/>
          </p:cNvGraphicFramePr>
          <p:nvPr>
            <p:ph type="tbl" sz="quarter" idx="12"/>
            <p:extLst>
              <p:ext uri="{D42A27DB-BD31-4B8C-83A1-F6EECF244321}">
                <p14:modId xmlns:p14="http://schemas.microsoft.com/office/powerpoint/2010/main" val="2396231696"/>
              </p:ext>
            </p:extLst>
          </p:nvPr>
        </p:nvGraphicFramePr>
        <p:xfrm>
          <a:off x="457200" y="2362200"/>
          <a:ext cx="3658553" cy="1584960"/>
        </p:xfrm>
        <a:graphic>
          <a:graphicData uri="http://schemas.openxmlformats.org/drawingml/2006/table">
            <a:tbl>
              <a:tblPr firstRow="1">
                <a:tableStyleId>{5940675A-B579-460E-94D1-54222C63F5DA}</a:tableStyleId>
              </a:tblPr>
              <a:tblGrid>
                <a:gridCol w="1324293">
                  <a:extLst>
                    <a:ext uri="{9D8B030D-6E8A-4147-A177-3AD203B41FA5}">
                      <a16:colId xmlns="" xmlns:a16="http://schemas.microsoft.com/office/drawing/2014/main" val="20000"/>
                    </a:ext>
                  </a:extLst>
                </a:gridCol>
                <a:gridCol w="1167130">
                  <a:extLst>
                    <a:ext uri="{9D8B030D-6E8A-4147-A177-3AD203B41FA5}">
                      <a16:colId xmlns="" xmlns:a16="http://schemas.microsoft.com/office/drawing/2014/main" val="20001"/>
                    </a:ext>
                  </a:extLst>
                </a:gridCol>
                <a:gridCol w="1167130">
                  <a:extLst>
                    <a:ext uri="{9D8B030D-6E8A-4147-A177-3AD203B41FA5}">
                      <a16:colId xmlns="" xmlns:a16="http://schemas.microsoft.com/office/drawing/2014/main" val="20002"/>
                    </a:ext>
                  </a:extLst>
                </a:gridCol>
              </a:tblGrid>
              <a:tr h="152400">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u="none" strike="noStrike" cap="none" normalizeH="0" baseline="0" dirty="0">
                          <a:ln>
                            <a:noFill/>
                          </a:ln>
                          <a:effectLst/>
                          <a:latin typeface="Arial" panose="020B0604020202020204" pitchFamily="34" charset="0"/>
                          <a:cs typeface="Arial" panose="020B0604020202020204" pitchFamily="34" charset="0"/>
                        </a:rPr>
                        <a:t>Data:</a:t>
                      </a:r>
                      <a:endParaRPr kumimoji="0" lang="en-US" sz="2000" b="0" i="0" u="none" strike="noStrike" cap="none" normalizeH="0" baseline="0" dirty="0">
                        <a:ln>
                          <a:noFill/>
                        </a:ln>
                        <a:solidFill>
                          <a:srgbClr val="FFFF66"/>
                        </a:solidFill>
                        <a:effectLst/>
                        <a:latin typeface="Arial" panose="020B0604020202020204" pitchFamily="34" charset="0"/>
                        <a:cs typeface="Arial" panose="020B0604020202020204" pitchFamily="34" charset="0"/>
                      </a:endParaRPr>
                    </a:p>
                  </a:txBody>
                  <a:tcPr anchor="ct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u="none" strike="noStrike" cap="none" normalizeH="0" baseline="0" dirty="0">
                          <a:ln>
                            <a:noFill/>
                          </a:ln>
                          <a:effectLst/>
                          <a:latin typeface="Arial" panose="020B0604020202020204" pitchFamily="34" charset="0"/>
                          <a:cs typeface="Arial" panose="020B0604020202020204" pitchFamily="34" charset="0"/>
                        </a:rPr>
                        <a:t>Plastic</a:t>
                      </a:r>
                      <a:endParaRPr kumimoji="0" lang="en-US" sz="2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u="none" strike="noStrike" cap="none" normalizeH="0" baseline="0" dirty="0">
                          <a:ln>
                            <a:noFill/>
                          </a:ln>
                          <a:effectLst/>
                          <a:latin typeface="Arial" panose="020B0604020202020204" pitchFamily="34" charset="0"/>
                          <a:cs typeface="Arial" panose="020B0604020202020204" pitchFamily="34" charset="0"/>
                        </a:rPr>
                        <a:t>Wood</a:t>
                      </a:r>
                      <a:endParaRPr kumimoji="0" lang="en-US" sz="2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tc>
                <a:extLst>
                  <a:ext uri="{0D108BD9-81ED-4DB2-BD59-A6C34878D82A}">
                    <a16:rowId xmlns="" xmlns:a16="http://schemas.microsoft.com/office/drawing/2014/main" val="10000"/>
                  </a:ext>
                </a:extLst>
              </a:tr>
              <a:tr h="137160">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u="none" strike="noStrike" cap="none" normalizeH="0" baseline="0">
                          <a:ln>
                            <a:noFill/>
                          </a:ln>
                          <a:effectLst/>
                          <a:latin typeface="Arial" panose="020B0604020202020204" pitchFamily="34" charset="0"/>
                          <a:cs typeface="Arial" panose="020B0604020202020204" pitchFamily="34" charset="0"/>
                        </a:rPr>
                        <a:t>Thin</a:t>
                      </a:r>
                      <a:endParaRPr kumimoji="0" lang="en-US" sz="20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anchor="ctr" horzOverflow="overflow"/>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1" u="none" strike="noStrike" cap="none" normalizeH="0" baseline="0" dirty="0">
                          <a:ln>
                            <a:noFill/>
                          </a:ln>
                          <a:effectLst/>
                          <a:latin typeface="Arial" panose="020B0604020202020204" pitchFamily="34" charset="0"/>
                          <a:cs typeface="Arial" panose="020B0604020202020204" pitchFamily="34" charset="0"/>
                        </a:rPr>
                        <a:t>  </a:t>
                      </a:r>
                      <a:r>
                        <a:rPr kumimoji="0" lang="en-US" sz="2000" b="1" u="none" strike="noStrike" cap="none" normalizeH="0" baseline="0" dirty="0" smtClean="0">
                          <a:ln>
                            <a:noFill/>
                          </a:ln>
                          <a:effectLst/>
                          <a:latin typeface="Arial" panose="020B0604020202020204" pitchFamily="34" charset="0"/>
                          <a:cs typeface="Arial" panose="020B0604020202020204" pitchFamily="34" charset="0"/>
                        </a:rPr>
                        <a:t>52 64</a:t>
                      </a:r>
                      <a:endPar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1" u="none" strike="noStrike" cap="none" normalizeH="0" baseline="0" dirty="0">
                          <a:ln>
                            <a:noFill/>
                          </a:ln>
                          <a:effectLst/>
                          <a:latin typeface="Arial" panose="020B0604020202020204" pitchFamily="34" charset="0"/>
                          <a:cs typeface="Arial" panose="020B0604020202020204" pitchFamily="34" charset="0"/>
                        </a:rPr>
                        <a:t>  </a:t>
                      </a:r>
                      <a:r>
                        <a:rPr kumimoji="0" lang="en-US" sz="2000" b="1" u="none" strike="noStrike" cap="none" normalizeH="0" baseline="0" dirty="0" smtClean="0">
                          <a:ln>
                            <a:noFill/>
                          </a:ln>
                          <a:effectLst/>
                          <a:latin typeface="Arial" panose="020B0604020202020204" pitchFamily="34" charset="0"/>
                          <a:cs typeface="Arial" panose="020B0604020202020204" pitchFamily="34" charset="0"/>
                        </a:rPr>
                        <a:t>72 60</a:t>
                      </a:r>
                      <a:endPar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tc>
                <a:extLst>
                  <a:ext uri="{0D108BD9-81ED-4DB2-BD59-A6C34878D82A}">
                    <a16:rowId xmlns="" xmlns:a16="http://schemas.microsoft.com/office/drawing/2014/main" val="10001"/>
                  </a:ext>
                </a:extLst>
              </a:tr>
              <a:tr h="121920">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u="none" strike="noStrike" cap="none" normalizeH="0" baseline="0" dirty="0">
                          <a:ln>
                            <a:noFill/>
                          </a:ln>
                          <a:effectLst/>
                          <a:latin typeface="Arial" panose="020B0604020202020204" pitchFamily="34" charset="0"/>
                          <a:cs typeface="Arial" panose="020B0604020202020204" pitchFamily="34" charset="0"/>
                        </a:rPr>
                        <a:t>Moderate</a:t>
                      </a:r>
                      <a:endParaRPr kumimoji="0" lang="en-US" sz="2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1" u="none" strike="noStrike" cap="none" normalizeH="0" baseline="0" dirty="0">
                          <a:ln>
                            <a:noFill/>
                          </a:ln>
                          <a:effectLst/>
                          <a:latin typeface="Arial" panose="020B0604020202020204" pitchFamily="34" charset="0"/>
                          <a:cs typeface="Arial" panose="020B0604020202020204" pitchFamily="34" charset="0"/>
                        </a:rPr>
                        <a:t>  </a:t>
                      </a:r>
                      <a:r>
                        <a:rPr kumimoji="0" lang="en-US" sz="2000" b="1" u="none" strike="noStrike" cap="none" normalizeH="0" baseline="0" dirty="0" smtClean="0">
                          <a:ln>
                            <a:noFill/>
                          </a:ln>
                          <a:effectLst/>
                          <a:latin typeface="Arial" panose="020B0604020202020204" pitchFamily="34" charset="0"/>
                          <a:cs typeface="Arial" panose="020B0604020202020204" pitchFamily="34" charset="0"/>
                        </a:rPr>
                        <a:t>67 55</a:t>
                      </a:r>
                      <a:endPar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1" u="none" strike="noStrike" cap="none" normalizeH="0" baseline="0" dirty="0">
                          <a:ln>
                            <a:noFill/>
                          </a:ln>
                          <a:effectLst/>
                          <a:latin typeface="Arial" panose="020B0604020202020204" pitchFamily="34" charset="0"/>
                          <a:cs typeface="Arial" panose="020B0604020202020204" pitchFamily="34" charset="0"/>
                        </a:rPr>
                        <a:t>  </a:t>
                      </a:r>
                      <a:r>
                        <a:rPr kumimoji="0" lang="en-US" sz="2000" b="1" u="none" strike="noStrike" cap="none" normalizeH="0" baseline="0" dirty="0" smtClean="0">
                          <a:ln>
                            <a:noFill/>
                          </a:ln>
                          <a:effectLst/>
                          <a:latin typeface="Arial" panose="020B0604020202020204" pitchFamily="34" charset="0"/>
                          <a:cs typeface="Arial" panose="020B0604020202020204" pitchFamily="34" charset="0"/>
                        </a:rPr>
                        <a:t>78 68</a:t>
                      </a:r>
                      <a:endPar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tc>
                <a:extLst>
                  <a:ext uri="{0D108BD9-81ED-4DB2-BD59-A6C34878D82A}">
                    <a16:rowId xmlns="" xmlns:a16="http://schemas.microsoft.com/office/drawing/2014/main" val="10002"/>
                  </a:ext>
                </a:extLst>
              </a:tr>
              <a:tr h="0">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u="none" strike="noStrike" cap="none" normalizeH="0" baseline="0">
                          <a:ln>
                            <a:noFill/>
                          </a:ln>
                          <a:effectLst/>
                          <a:latin typeface="Arial" panose="020B0604020202020204" pitchFamily="34" charset="0"/>
                          <a:cs typeface="Arial" panose="020B0604020202020204" pitchFamily="34" charset="0"/>
                        </a:rPr>
                        <a:t>Heavy</a:t>
                      </a:r>
                      <a:endParaRPr kumimoji="0" lang="en-US" sz="20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anchor="ctr" horzOverflow="overflow"/>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1" u="none" strike="noStrike" cap="none" normalizeH="0" baseline="0" dirty="0">
                          <a:ln>
                            <a:noFill/>
                          </a:ln>
                          <a:effectLst/>
                          <a:latin typeface="Arial" panose="020B0604020202020204" pitchFamily="34" charset="0"/>
                          <a:cs typeface="Arial" panose="020B0604020202020204" pitchFamily="34" charset="0"/>
                        </a:rPr>
                        <a:t>  </a:t>
                      </a:r>
                      <a:r>
                        <a:rPr kumimoji="0" lang="en-US" sz="2000" b="1" u="none" strike="noStrike" cap="none" normalizeH="0" baseline="0" dirty="0" smtClean="0">
                          <a:ln>
                            <a:noFill/>
                          </a:ln>
                          <a:effectLst/>
                          <a:latin typeface="Arial" panose="020B0604020202020204" pitchFamily="34" charset="0"/>
                          <a:cs typeface="Arial" panose="020B0604020202020204" pitchFamily="34" charset="0"/>
                        </a:rPr>
                        <a:t>86 72</a:t>
                      </a:r>
                      <a:endPar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1" u="none" strike="noStrike" cap="none" normalizeH="0" baseline="0" dirty="0">
                          <a:ln>
                            <a:noFill/>
                          </a:ln>
                          <a:effectLst/>
                          <a:latin typeface="Arial" panose="020B0604020202020204" pitchFamily="34" charset="0"/>
                          <a:cs typeface="Arial" panose="020B0604020202020204" pitchFamily="34" charset="0"/>
                        </a:rPr>
                        <a:t>  </a:t>
                      </a:r>
                      <a:r>
                        <a:rPr kumimoji="0" lang="en-US" sz="2000" b="1" u="none" strike="noStrike" cap="none" normalizeH="0" baseline="0" dirty="0" smtClean="0">
                          <a:ln>
                            <a:noFill/>
                          </a:ln>
                          <a:effectLst/>
                          <a:latin typeface="Arial" panose="020B0604020202020204" pitchFamily="34" charset="0"/>
                          <a:cs typeface="Arial" panose="020B0604020202020204" pitchFamily="34" charset="0"/>
                        </a:rPr>
                        <a:t>43 51</a:t>
                      </a:r>
                      <a:endPar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tc>
                <a:extLst>
                  <a:ext uri="{0D108BD9-81ED-4DB2-BD59-A6C34878D82A}">
                    <a16:rowId xmlns="" xmlns:a16="http://schemas.microsoft.com/office/drawing/2014/main" val="10003"/>
                  </a:ext>
                </a:extLst>
              </a:tr>
            </a:tbl>
          </a:graphicData>
        </a:graphic>
      </p:graphicFrame>
      <p:sp>
        <p:nvSpPr>
          <p:cNvPr id="11" name="Content Placeholder 10"/>
          <p:cNvSpPr>
            <a:spLocks noGrp="1"/>
          </p:cNvSpPr>
          <p:nvPr>
            <p:ph idx="1"/>
          </p:nvPr>
        </p:nvSpPr>
        <p:spPr>
          <a:xfrm>
            <a:off x="228600" y="4267200"/>
            <a:ext cx="8610600" cy="947058"/>
          </a:xfrm>
        </p:spPr>
        <p:txBody>
          <a:bodyPr>
            <a:noAutofit/>
          </a:bodyPr>
          <a:lstStyle/>
          <a:p>
            <a:pPr marL="0" indent="0">
              <a:buNone/>
            </a:pPr>
            <a:r>
              <a:rPr lang="en-US" dirty="0"/>
              <a:t>Two crossed experimental factors (Type, Thickness) with random assignment and two replicates in each cell.</a:t>
            </a:r>
          </a:p>
        </p:txBody>
      </p:sp>
    </p:spTree>
    <p:extLst>
      <p:ext uri="{BB962C8B-B14F-4D97-AF65-F5344CB8AC3E}">
        <p14:creationId xmlns:p14="http://schemas.microsoft.com/office/powerpoint/2010/main" val="10471478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Side-by-Side </a:t>
            </a:r>
            <a:r>
              <a:rPr lang="en-US" dirty="0" smtClean="0"/>
              <a:t>Dotplots Version </a:t>
            </a:r>
            <a:r>
              <a:rPr lang="en-US" dirty="0"/>
              <a:t>#1: A </a:t>
            </a:r>
            <a:r>
              <a:rPr lang="en-US" dirty="0" err="1"/>
              <a:t>dotplot</a:t>
            </a:r>
            <a:r>
              <a:rPr lang="en-US" dirty="0"/>
              <a:t> for cells</a:t>
            </a:r>
          </a:p>
        </p:txBody>
      </p:sp>
      <p:pic>
        <p:nvPicPr>
          <p:cNvPr id="5" name="Picture Placeholder 4" descr="A command line reads dot plot (Force approximately equals Thickness: Type, Data equals Glue)"/>
          <p:cNvPicPr>
            <a:picLocks noGrp="1" noChangeAspect="1"/>
          </p:cNvPicPr>
          <p:nvPr>
            <p:ph type="pic" sz="quarter" idx="11"/>
          </p:nvPr>
        </p:nvPicPr>
        <p:blipFill>
          <a:blip r:embed="rId2"/>
          <a:stretch>
            <a:fillRect/>
          </a:stretch>
        </p:blipFill>
        <p:spPr>
          <a:xfrm>
            <a:off x="346918" y="1429135"/>
            <a:ext cx="8423495" cy="705416"/>
          </a:xfrm>
          <a:prstGeom prst="rect">
            <a:avLst/>
          </a:prstGeom>
          <a:noFill/>
          <a:ln>
            <a:noFill/>
          </a:ln>
        </p:spPr>
      </p:pic>
      <p:pic>
        <p:nvPicPr>
          <p:cNvPr id="9" name="Picture Placeholder 8" descr="A dot plot marks heavy: plastic, Heavy: Wood, Moderate: Plastic, Moderate: Wood, Thin: plastic, and Thin: wood along the horizontal axis and force along the vertical axis. The data points plotted above Heavy: plastic are: 72 and 86. The data points plotted above Heavy: Wood are: 42 and 51. The data points plotted above Moderate: Plastic are: 54 and 67. The data points plotted above Moderate: wood are: 68 and 77. The data points plotted above Thin: plastic are: 52 and 63. The data points plotted above Thin: Wood are: 60 and 71."/>
          <p:cNvPicPr>
            <a:picLocks noGrp="1" noChangeAspect="1"/>
          </p:cNvPicPr>
          <p:nvPr>
            <p:ph type="pic" sz="quarter" idx="13"/>
          </p:nvPr>
        </p:nvPicPr>
        <p:blipFill>
          <a:blip r:embed="rId3"/>
          <a:stretch>
            <a:fillRect/>
          </a:stretch>
        </p:blipFill>
        <p:spPr>
          <a:xfrm>
            <a:off x="1335663" y="2231139"/>
            <a:ext cx="6360537" cy="3941061"/>
          </a:xfrm>
          <a:prstGeom prst="rect">
            <a:avLst/>
          </a:prstGeom>
          <a:noFill/>
          <a:ln>
            <a:noFill/>
          </a:ln>
        </p:spPr>
      </p:pic>
    </p:spTree>
    <p:extLst>
      <p:ext uri="{BB962C8B-B14F-4D97-AF65-F5344CB8AC3E}">
        <p14:creationId xmlns:p14="http://schemas.microsoft.com/office/powerpoint/2010/main" val="4097892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Side-by-Side </a:t>
            </a:r>
            <a:r>
              <a:rPr lang="en-US" dirty="0" smtClean="0"/>
              <a:t>Dotplots Version #</a:t>
            </a:r>
            <a:r>
              <a:rPr lang="en-US" dirty="0"/>
              <a:t>2: Colors for one factor</a:t>
            </a:r>
          </a:p>
        </p:txBody>
      </p:sp>
      <p:pic>
        <p:nvPicPr>
          <p:cNvPr id="3" name="Picture Placeholder 2" descr="A set of command lines. The command lines read as follows: &#10;Plot (force approximately equals as.numeric (Thickness), data equals Glue, cex equals 1.5, Col equals Type), Pch equals 16, xaxt equals “n”, x lab equals “Thickness”)&#10;asix (1, at equals c (1, 2, 3), labels equals c (“Heavy”, “Moderate”, “Thin”))&#10;legend (“top right”, title equals “Type”, c (“Plastic”, “Wood”), col equals c (“black”, “red”), pch equals 16)"/>
          <p:cNvPicPr>
            <a:picLocks noGrp="1" noChangeAspect="1"/>
          </p:cNvPicPr>
          <p:nvPr>
            <p:ph type="pic" sz="quarter" idx="11"/>
          </p:nvPr>
        </p:nvPicPr>
        <p:blipFill>
          <a:blip r:embed="rId2"/>
          <a:stretch>
            <a:fillRect/>
          </a:stretch>
        </p:blipFill>
        <p:spPr>
          <a:xfrm>
            <a:off x="475728" y="1414545"/>
            <a:ext cx="8439672" cy="1100055"/>
          </a:xfrm>
          <a:prstGeom prst="rect">
            <a:avLst/>
          </a:prstGeom>
          <a:noFill/>
          <a:ln>
            <a:noFill/>
          </a:ln>
        </p:spPr>
      </p:pic>
      <p:pic>
        <p:nvPicPr>
          <p:cNvPr id="6" name="Picture Placeholder 5" descr="A dot plot marks Thickness along the horizontal axis and Force along the vertical axis. The approximate data are as follows:&#10;For heavy thickness, the force of wood is 10 and 51 and force of plastic is 71 and 88; for moderate thickness, the force of wood is 69 and 79 and force of plastic is 55 and 68.5; for thin thickness, the force of wood is 60 and 70 and force of plastic is 50 and 65."/>
          <p:cNvPicPr>
            <a:picLocks noGrp="1" noChangeAspect="1"/>
          </p:cNvPicPr>
          <p:nvPr>
            <p:ph type="pic" sz="quarter" idx="13"/>
          </p:nvPr>
        </p:nvPicPr>
        <p:blipFill>
          <a:blip r:embed="rId3"/>
          <a:stretch>
            <a:fillRect/>
          </a:stretch>
        </p:blipFill>
        <p:spPr>
          <a:xfrm>
            <a:off x="1603033" y="2667000"/>
            <a:ext cx="5635967" cy="3517261"/>
          </a:xfrm>
          <a:prstGeom prst="rect">
            <a:avLst/>
          </a:prstGeom>
          <a:noFill/>
          <a:ln>
            <a:noFill/>
          </a:ln>
        </p:spPr>
      </p:pic>
    </p:spTree>
    <p:extLst>
      <p:ext uri="{BB962C8B-B14F-4D97-AF65-F5344CB8AC3E}">
        <p14:creationId xmlns:p14="http://schemas.microsoft.com/office/powerpoint/2010/main" val="367748239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Log(SDs) vs. Log(Means)</a:t>
            </a:r>
            <a:endParaRPr lang="ru-RU" dirty="0"/>
          </a:p>
        </p:txBody>
      </p:sp>
      <p:sp>
        <p:nvSpPr>
          <p:cNvPr id="3" name="Content Placeholder 2"/>
          <p:cNvSpPr>
            <a:spLocks noGrp="1"/>
          </p:cNvSpPr>
          <p:nvPr>
            <p:ph sz="quarter" idx="10"/>
          </p:nvPr>
        </p:nvSpPr>
        <p:spPr>
          <a:xfrm>
            <a:off x="247304" y="1407392"/>
            <a:ext cx="8591895" cy="4841007"/>
          </a:xfrm>
        </p:spPr>
        <p:txBody>
          <a:bodyPr>
            <a:normAutofit/>
          </a:bodyPr>
          <a:lstStyle/>
          <a:p>
            <a:pPr marL="0" indent="0">
              <a:spcBef>
                <a:spcPct val="0"/>
              </a:spcBef>
              <a:spcAft>
                <a:spcPct val="15000"/>
              </a:spcAft>
              <a:buNone/>
            </a:pPr>
            <a:r>
              <a:rPr lang="en-US" altLang="en-US" dirty="0" smtClean="0">
                <a:solidFill>
                  <a:schemeClr val="tx1"/>
                </a:solidFill>
                <a:sym typeface="Symbol" panose="05050102010706020507" pitchFamily="18" charset="2"/>
              </a:rPr>
              <a:t>Means = cell means</a:t>
            </a:r>
          </a:p>
          <a:p>
            <a:pPr marL="0" indent="0">
              <a:spcBef>
                <a:spcPct val="0"/>
              </a:spcBef>
              <a:spcAft>
                <a:spcPct val="15000"/>
              </a:spcAft>
              <a:buNone/>
            </a:pPr>
            <a:r>
              <a:rPr lang="en-US" altLang="en-US" dirty="0" smtClean="0">
                <a:solidFill>
                  <a:schemeClr val="tx1"/>
                </a:solidFill>
                <a:sym typeface="Symbol" panose="05050102010706020507" pitchFamily="18" charset="2"/>
              </a:rPr>
              <a:t>SDs = </a:t>
            </a:r>
            <a:r>
              <a:rPr lang="en-US" altLang="en-US" dirty="0">
                <a:solidFill>
                  <a:schemeClr val="tx1"/>
                </a:solidFill>
                <a:sym typeface="Symbol" panose="05050102010706020507" pitchFamily="18" charset="2"/>
              </a:rPr>
              <a:t>cell standard </a:t>
            </a:r>
            <a:r>
              <a:rPr lang="en-US" altLang="en-US" dirty="0" smtClean="0">
                <a:solidFill>
                  <a:schemeClr val="tx1"/>
                </a:solidFill>
                <a:sym typeface="Symbol" panose="05050102010706020507" pitchFamily="18" charset="2"/>
              </a:rPr>
              <a:t>deviations</a:t>
            </a:r>
          </a:p>
          <a:p>
            <a:pPr marL="457200" indent="-457200"/>
            <a:r>
              <a:rPr lang="en-US" dirty="0">
                <a:solidFill>
                  <a:schemeClr val="tx1"/>
                </a:solidFill>
              </a:rPr>
              <a:t>Create a scatterplot of log(SDs) vs. log(Means)</a:t>
            </a:r>
          </a:p>
          <a:p>
            <a:pPr marL="457200" indent="-457200"/>
            <a:r>
              <a:rPr lang="en-US" dirty="0">
                <a:solidFill>
                  <a:schemeClr val="tx1"/>
                </a:solidFill>
              </a:rPr>
              <a:t>Fit a line to the scatterplot and find the slope</a:t>
            </a:r>
          </a:p>
          <a:p>
            <a:pPr marL="457200" indent="-457200"/>
            <a:r>
              <a:rPr lang="en-US" dirty="0">
                <a:solidFill>
                  <a:schemeClr val="tx1"/>
                </a:solidFill>
              </a:rPr>
              <a:t>Possible power transformation for the response i</a:t>
            </a:r>
            <a:r>
              <a:rPr lang="en-US" dirty="0" smtClean="0">
                <a:solidFill>
                  <a:schemeClr val="tx1"/>
                </a:solidFill>
              </a:rPr>
              <a:t>s </a:t>
            </a:r>
            <a:r>
              <a:rPr lang="en-US" i="1" dirty="0" smtClean="0">
                <a:solidFill>
                  <a:schemeClr val="tx1"/>
                </a:solidFill>
              </a:rPr>
              <a:t>power</a:t>
            </a:r>
            <a:r>
              <a:rPr lang="en-US" dirty="0" smtClean="0">
                <a:solidFill>
                  <a:schemeClr val="tx1"/>
                </a:solidFill>
              </a:rPr>
              <a:t> = 1− </a:t>
            </a:r>
            <a:r>
              <a:rPr lang="en-US" i="1" dirty="0" smtClean="0">
                <a:solidFill>
                  <a:schemeClr val="tx1"/>
                </a:solidFill>
              </a:rPr>
              <a:t>slope</a:t>
            </a:r>
            <a:r>
              <a:rPr lang="en-US" dirty="0" smtClean="0">
                <a:solidFill>
                  <a:schemeClr val="tx1"/>
                </a:solidFill>
              </a:rPr>
              <a:t> (if </a:t>
            </a:r>
            <a:r>
              <a:rPr lang="en-US" dirty="0">
                <a:solidFill>
                  <a:schemeClr val="tx1"/>
                </a:solidFill>
              </a:rPr>
              <a:t>power = 0, use </a:t>
            </a:r>
            <a:r>
              <a:rPr lang="en-US" dirty="0">
                <a:solidFill>
                  <a:schemeClr val="tx1"/>
                </a:solidFill>
                <a:sym typeface="Symbol" panose="05050102010706020507" pitchFamily="18" charset="2"/>
              </a:rPr>
              <a:t>log</a:t>
            </a:r>
            <a:r>
              <a:rPr lang="en-US" dirty="0" smtClean="0">
                <a:solidFill>
                  <a:schemeClr val="tx1"/>
                </a:solidFill>
                <a:sym typeface="Symbol" panose="05050102010706020507" pitchFamily="18" charset="2"/>
              </a:rPr>
              <a:t>)</a:t>
            </a:r>
            <a:endParaRPr lang="en-US" dirty="0">
              <a:solidFill>
                <a:schemeClr val="tx1"/>
              </a:solidFill>
            </a:endParaRPr>
          </a:p>
        </p:txBody>
      </p:sp>
    </p:spTree>
    <p:extLst>
      <p:ext uri="{BB962C8B-B14F-4D97-AF65-F5344CB8AC3E}">
        <p14:creationId xmlns:p14="http://schemas.microsoft.com/office/powerpoint/2010/main" val="27943265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Example: Glue </a:t>
            </a:r>
            <a:r>
              <a:rPr lang="en-US" dirty="0" smtClean="0"/>
              <a:t>Strength (2 of 2)</a:t>
            </a:r>
            <a:endParaRPr lang="en-US" dirty="0"/>
          </a:p>
        </p:txBody>
      </p:sp>
      <p:pic>
        <p:nvPicPr>
          <p:cNvPr id="4" name="Picture Placeholder 3" descr="A set of command lines and two tables. The first two command lines read as follows:&#10;Prompt, Cell Means equals mean (Force approximately equals Type : Thickness, data equals Glue)&#10;Prompt, Cell Means&#10;The first table reads Plastic: Heavy 79, Plastic: moderate 61, Plastic: Thin 58, Wood: Heavy 79, Wood: moderate 73, Wood: Thin 66.&#10;Two command lines read as follows:&#10; Prompt, Cell S Ds equals s d (Force approximately equals Type : Thickness, data equals Glue)&#10;Prompt, Cell S Ds&#10;The second table reads, Plastic: Heavy 9.899495, Plastic: Moderate 8.485281, Plastic : Thin 8.485281, Wood: Heavy 5.656854, Wood: Moderate 7.071068, Wood: Thin 8.485281."/>
          <p:cNvPicPr>
            <a:picLocks noGrp="1" noChangeAspect="1"/>
          </p:cNvPicPr>
          <p:nvPr>
            <p:ph type="pic" sz="quarter" idx="11"/>
          </p:nvPr>
        </p:nvPicPr>
        <p:blipFill>
          <a:blip r:embed="rId2"/>
          <a:stretch>
            <a:fillRect/>
          </a:stretch>
        </p:blipFill>
        <p:spPr>
          <a:xfrm>
            <a:off x="368989" y="1447800"/>
            <a:ext cx="8622611" cy="1832532"/>
          </a:xfrm>
          <a:prstGeom prst="rect">
            <a:avLst/>
          </a:prstGeom>
          <a:noFill/>
          <a:ln>
            <a:noFill/>
          </a:ln>
        </p:spPr>
      </p:pic>
      <p:graphicFrame>
        <p:nvGraphicFramePr>
          <p:cNvPr id="14" name="Table 4"/>
          <p:cNvGraphicFramePr>
            <a:graphicFrameLocks noGrp="1"/>
          </p:cNvGraphicFramePr>
          <p:nvPr>
            <p:ph type="tbl" sz="quarter" idx="12"/>
            <p:extLst>
              <p:ext uri="{D42A27DB-BD31-4B8C-83A1-F6EECF244321}">
                <p14:modId xmlns:p14="http://schemas.microsoft.com/office/powerpoint/2010/main" val="2329216571"/>
              </p:ext>
            </p:extLst>
          </p:nvPr>
        </p:nvGraphicFramePr>
        <p:xfrm>
          <a:off x="2362200" y="3733800"/>
          <a:ext cx="4010977" cy="1584960"/>
        </p:xfrm>
        <a:graphic>
          <a:graphicData uri="http://schemas.openxmlformats.org/drawingml/2006/table">
            <a:tbl>
              <a:tblPr firstRow="1">
                <a:tableStyleId>{5940675A-B579-460E-94D1-54222C63F5DA}</a:tableStyleId>
              </a:tblPr>
              <a:tblGrid>
                <a:gridCol w="1479867">
                  <a:extLst>
                    <a:ext uri="{9D8B030D-6E8A-4147-A177-3AD203B41FA5}">
                      <a16:colId xmlns="" xmlns:a16="http://schemas.microsoft.com/office/drawing/2014/main" val="20000"/>
                    </a:ext>
                  </a:extLst>
                </a:gridCol>
                <a:gridCol w="1265555">
                  <a:extLst>
                    <a:ext uri="{9D8B030D-6E8A-4147-A177-3AD203B41FA5}">
                      <a16:colId xmlns="" xmlns:a16="http://schemas.microsoft.com/office/drawing/2014/main" val="20001"/>
                    </a:ext>
                  </a:extLst>
                </a:gridCol>
                <a:gridCol w="1265555">
                  <a:extLst>
                    <a:ext uri="{9D8B030D-6E8A-4147-A177-3AD203B41FA5}">
                      <a16:colId xmlns="" xmlns:a16="http://schemas.microsoft.com/office/drawing/2014/main" val="20002"/>
                    </a:ext>
                  </a:extLst>
                </a:gridCol>
              </a:tblGrid>
              <a:tr h="0">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Mean (SD)</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Plastic</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Wood</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37160">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Thin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58 (8.5)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66 (8.5)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1"/>
                  </a:ext>
                </a:extLst>
              </a:tr>
              <a:tr h="121920">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Moderate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61 (8.5)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73 (7.1)</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2"/>
                  </a:ext>
                </a:extLst>
              </a:tr>
              <a:tr h="0">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Heavy</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79 (9.9)</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47 (5.7)</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3"/>
                  </a:ext>
                </a:extLst>
              </a:tr>
            </a:tbl>
          </a:graphicData>
        </a:graphic>
      </p:graphicFrame>
    </p:spTree>
    <p:extLst>
      <p:ext uri="{BB962C8B-B14F-4D97-AF65-F5344CB8AC3E}">
        <p14:creationId xmlns:p14="http://schemas.microsoft.com/office/powerpoint/2010/main" val="8042074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Log(SDs) vs. </a:t>
            </a:r>
            <a:r>
              <a:rPr lang="en-US" dirty="0" smtClean="0"/>
              <a:t>Log(Means) for </a:t>
            </a:r>
            <a:r>
              <a:rPr lang="en-US" dirty="0"/>
              <a:t>Glue data</a:t>
            </a:r>
          </a:p>
        </p:txBody>
      </p:sp>
      <p:pic>
        <p:nvPicPr>
          <p:cNvPr id="9" name="Picture Placeholder 8" descr="Four command lines. The command lines read as follows:&#10;Prompt, plot (log (Cell S Ds) approximately equals log (Cell Means))&#10;Prompt, line equals lm (log (Cell S Ds) approximately equals log (Cell Means))&#10;Prompt, a b line (line, col equals “blue”)&#10;Prompt, text (4.1, 1.8, paste (“Slope equals”, round (line dollar coefficient [2], 2)))"/>
          <p:cNvPicPr>
            <a:picLocks noGrp="1" noChangeAspect="1"/>
          </p:cNvPicPr>
          <p:nvPr>
            <p:ph type="pic" sz="quarter" idx="11"/>
          </p:nvPr>
        </p:nvPicPr>
        <p:blipFill>
          <a:blip r:embed="rId2"/>
          <a:stretch>
            <a:fillRect/>
          </a:stretch>
        </p:blipFill>
        <p:spPr>
          <a:xfrm>
            <a:off x="76200" y="1447800"/>
            <a:ext cx="8867274" cy="1210061"/>
          </a:xfrm>
          <a:prstGeom prst="rect">
            <a:avLst/>
          </a:prstGeom>
          <a:noFill/>
          <a:ln>
            <a:noFill/>
          </a:ln>
        </p:spPr>
      </p:pic>
      <p:pic>
        <p:nvPicPr>
          <p:cNvPr id="10" name="Picture Placeholder 9" descr="A scatter plot marks log (cell means) along the horizontal axis and log (Cells D s) along the vertical axis. The approximate data are as follows:&#10;A regression line originates at a point (3.8, 1.82), moves upward, and terminates at (4.4, 2.23). Six dots are plotted in the graph in which four dots are above the regression line and two dots are below the regression line. The dots are as follows: (3.82, 1.71), (4.05, 2.15), (4.11, 2.15), (4.2, 2.15), (4.28, 1.91), and (4.38, 2.3).&#10;A label is shown at the bottom right corner of the graph and the text in it reads, 1 minus 0.76 equals 0.24. Try a log (power equals 0) or sqrt (power equals 0.5)."/>
          <p:cNvPicPr>
            <a:picLocks noGrp="1" noChangeAspect="1"/>
          </p:cNvPicPr>
          <p:nvPr>
            <p:ph type="pic" sz="quarter" idx="13"/>
          </p:nvPr>
        </p:nvPicPr>
        <p:blipFill>
          <a:blip r:embed="rId3"/>
          <a:stretch>
            <a:fillRect/>
          </a:stretch>
        </p:blipFill>
        <p:spPr>
          <a:xfrm>
            <a:off x="1314307" y="2743200"/>
            <a:ext cx="6381893" cy="3460753"/>
          </a:xfrm>
          <a:prstGeom prst="rect">
            <a:avLst/>
          </a:prstGeom>
          <a:noFill/>
          <a:ln>
            <a:noFill/>
          </a:ln>
        </p:spPr>
      </p:pic>
    </p:spTree>
    <p:extLst>
      <p:ext uri="{BB962C8B-B14F-4D97-AF65-F5344CB8AC3E}">
        <p14:creationId xmlns:p14="http://schemas.microsoft.com/office/powerpoint/2010/main" val="15847389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Interaction </a:t>
            </a:r>
            <a:r>
              <a:rPr lang="en-US" dirty="0" smtClean="0"/>
              <a:t>Plot (1 of 4)</a:t>
            </a:r>
            <a:endParaRPr lang="en-US" dirty="0"/>
          </a:p>
        </p:txBody>
      </p:sp>
      <p:sp>
        <p:nvSpPr>
          <p:cNvPr id="3" name="Content Placeholder 2"/>
          <p:cNvSpPr>
            <a:spLocks noGrp="1"/>
          </p:cNvSpPr>
          <p:nvPr>
            <p:ph idx="1"/>
          </p:nvPr>
        </p:nvSpPr>
        <p:spPr>
          <a:xfrm>
            <a:off x="243114" y="1371599"/>
            <a:ext cx="8610600" cy="957944"/>
          </a:xfrm>
        </p:spPr>
        <p:txBody>
          <a:bodyPr>
            <a:normAutofit/>
          </a:bodyPr>
          <a:lstStyle/>
          <a:p>
            <a:pPr marL="0" indent="0">
              <a:buNone/>
            </a:pPr>
            <a:r>
              <a:rPr lang="en-US" dirty="0"/>
              <a:t>Plot the cell means vs. one factor with separate lines/symbols for the second factor</a:t>
            </a:r>
          </a:p>
        </p:txBody>
      </p:sp>
      <p:graphicFrame>
        <p:nvGraphicFramePr>
          <p:cNvPr id="10" name="Table 4"/>
          <p:cNvGraphicFramePr>
            <a:graphicFrameLocks noGrp="1"/>
          </p:cNvGraphicFramePr>
          <p:nvPr>
            <p:ph type="tbl" sz="quarter" idx="12"/>
            <p:extLst>
              <p:ext uri="{D42A27DB-BD31-4B8C-83A1-F6EECF244321}">
                <p14:modId xmlns:p14="http://schemas.microsoft.com/office/powerpoint/2010/main" val="290040597"/>
              </p:ext>
            </p:extLst>
          </p:nvPr>
        </p:nvGraphicFramePr>
        <p:xfrm>
          <a:off x="2818035" y="2819400"/>
          <a:ext cx="3507930" cy="1584960"/>
        </p:xfrm>
        <a:graphic>
          <a:graphicData uri="http://schemas.openxmlformats.org/drawingml/2006/table">
            <a:tbl>
              <a:tblPr firstRow="1">
                <a:tableStyleId>{5940675A-B579-460E-94D1-54222C63F5DA}</a:tableStyleId>
              </a:tblPr>
              <a:tblGrid>
                <a:gridCol w="1594167">
                  <a:extLst>
                    <a:ext uri="{9D8B030D-6E8A-4147-A177-3AD203B41FA5}">
                      <a16:colId xmlns="" xmlns:a16="http://schemas.microsoft.com/office/drawing/2014/main" val="20000"/>
                    </a:ext>
                  </a:extLst>
                </a:gridCol>
                <a:gridCol w="1002030">
                  <a:extLst>
                    <a:ext uri="{9D8B030D-6E8A-4147-A177-3AD203B41FA5}">
                      <a16:colId xmlns="" xmlns:a16="http://schemas.microsoft.com/office/drawing/2014/main" val="20001"/>
                    </a:ext>
                  </a:extLst>
                </a:gridCol>
                <a:gridCol w="911733">
                  <a:extLst>
                    <a:ext uri="{9D8B030D-6E8A-4147-A177-3AD203B41FA5}">
                      <a16:colId xmlns="" xmlns:a16="http://schemas.microsoft.com/office/drawing/2014/main" val="20002"/>
                    </a:ext>
                  </a:extLst>
                </a:gridCol>
              </a:tblGrid>
              <a:tr h="0">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Cell Means:</a:t>
                      </a:r>
                      <a:endParaRPr kumimoji="0" lang="en-US" sz="2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Plastic</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Wood</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37160">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Thin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58.0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66.0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1"/>
                  </a:ext>
                </a:extLst>
              </a:tr>
              <a:tr h="121920">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Moderate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61.0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73.0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2"/>
                  </a:ext>
                </a:extLst>
              </a:tr>
              <a:tr h="0">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Heavy</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79.0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47.0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3"/>
                  </a:ext>
                </a:extLst>
              </a:tr>
            </a:tbl>
          </a:graphicData>
        </a:graphic>
      </p:graphicFrame>
      <p:sp>
        <p:nvSpPr>
          <p:cNvPr id="6" name="Content Placeholder 5"/>
          <p:cNvSpPr>
            <a:spLocks noGrp="1"/>
          </p:cNvSpPr>
          <p:nvPr>
            <p:ph type="body" sz="quarter" idx="10"/>
          </p:nvPr>
        </p:nvSpPr>
        <p:spPr>
          <a:xfrm>
            <a:off x="207689" y="5181600"/>
            <a:ext cx="3678511" cy="458002"/>
          </a:xfrm>
        </p:spPr>
        <p:txBody>
          <a:bodyPr>
            <a:normAutofit lnSpcReduction="10000"/>
          </a:bodyPr>
          <a:lstStyle/>
          <a:p>
            <a:pPr marL="0" indent="0">
              <a:buNone/>
            </a:pPr>
            <a:r>
              <a:rPr lang="en-US" dirty="0"/>
              <a:t>In R</a:t>
            </a:r>
            <a:r>
              <a:rPr lang="en-US" dirty="0" smtClean="0"/>
              <a:t>:</a:t>
            </a:r>
            <a:endParaRPr lang="en-US" dirty="0"/>
          </a:p>
        </p:txBody>
      </p:sp>
      <p:pic>
        <p:nvPicPr>
          <p:cNvPr id="9" name="Picture Placeholder 8" descr="A command line reads interaction.plot (Factor A, Factor B, Response)"/>
          <p:cNvPicPr>
            <a:picLocks noGrp="1" noChangeAspect="1"/>
          </p:cNvPicPr>
          <p:nvPr>
            <p:ph type="pic" sz="quarter" idx="13"/>
          </p:nvPr>
        </p:nvPicPr>
        <p:blipFill>
          <a:blip r:embed="rId2"/>
          <a:stretch>
            <a:fillRect/>
          </a:stretch>
        </p:blipFill>
        <p:spPr>
          <a:xfrm>
            <a:off x="218768" y="5662773"/>
            <a:ext cx="7850432" cy="479470"/>
          </a:xfrm>
          <a:prstGeom prst="rect">
            <a:avLst/>
          </a:prstGeom>
          <a:noFill/>
          <a:ln>
            <a:noFill/>
          </a:ln>
        </p:spPr>
      </p:pic>
    </p:spTree>
    <p:extLst>
      <p:ext uri="{BB962C8B-B14F-4D97-AF65-F5344CB8AC3E}">
        <p14:creationId xmlns:p14="http://schemas.microsoft.com/office/powerpoint/2010/main" val="17304046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bergerinvitels3e_lectureslides_ch01_final">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bergerinvitels3e_lectureslides_ch01_final</Template>
  <TotalTime>2603</TotalTime>
  <Words>314</Words>
  <Application>Microsoft Office PowerPoint</Application>
  <PresentationFormat>On-screen Show (4:3)</PresentationFormat>
  <Paragraphs>71</Paragraphs>
  <Slides>13</Slides>
  <Notes>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13</vt:i4>
      </vt:variant>
    </vt:vector>
  </HeadingPairs>
  <TitlesOfParts>
    <vt:vector size="21" baseType="lpstr">
      <vt:lpstr>ＭＳ Ｐゴシック</vt:lpstr>
      <vt:lpstr>Arial</vt:lpstr>
      <vt:lpstr>Arial Black</vt:lpstr>
      <vt:lpstr>Calibri</vt:lpstr>
      <vt:lpstr>Courier New</vt:lpstr>
      <vt:lpstr>Symbol</vt:lpstr>
      <vt:lpstr>Wingdings</vt:lpstr>
      <vt:lpstr>bergerinvitels3e_lectureslides_ch01_final</vt:lpstr>
      <vt:lpstr>Section 7.3 </vt:lpstr>
      <vt:lpstr>Section 7.3</vt:lpstr>
      <vt:lpstr>Example: Glue Strength (1 of 2)</vt:lpstr>
      <vt:lpstr>Side-by-Side Dotplots Version #1: A dotplot for cells</vt:lpstr>
      <vt:lpstr>Side-by-Side Dotplots Version #2: Colors for one factor</vt:lpstr>
      <vt:lpstr>Log(SDs) vs. Log(Means)</vt:lpstr>
      <vt:lpstr>Example: Glue Strength (2 of 2)</vt:lpstr>
      <vt:lpstr>Log(SDs) vs. Log(Means) for Glue data</vt:lpstr>
      <vt:lpstr>Interaction Plot (1 of 4)</vt:lpstr>
      <vt:lpstr>Interaction Plot (2 of 4)</vt:lpstr>
      <vt:lpstr>Interaction Plot (3 of 4)</vt:lpstr>
      <vt:lpstr>Example: Bird Hormones</vt:lpstr>
      <vt:lpstr>Interaction Plot (4 of 4)</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Section 7.3</dc:title>
  <dc:creator>Canon</dc:creator>
  <cp:lastModifiedBy>Newton, Andy</cp:lastModifiedBy>
  <cp:revision>506</cp:revision>
  <dcterms:created xsi:type="dcterms:W3CDTF">2015-10-23T14:29:37Z</dcterms:created>
  <dcterms:modified xsi:type="dcterms:W3CDTF">2018-09-13T15:20:50Z</dcterms:modified>
</cp:coreProperties>
</file>